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olly Kluc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427B21-3D91-4DA6-80BE-177DDFF6919D}">
  <a:tblStyle styleId="{81427B21-3D91-4DA6-80BE-177DDFF69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aleway-regular.fntdata"/><Relationship Id="rId43" Type="http://schemas.openxmlformats.org/officeDocument/2006/relationships/slide" Target="slides/slide36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24T15:55:24.707">
    <p:pos x="6000" y="0"/>
    <p:text>This is super cute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42a751d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42a751d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focus was to identify which apps allowed flexible filtering and searching options...specifically with the goal of </a:t>
            </a:r>
            <a:r>
              <a:rPr lang="en"/>
              <a:t>highlighting</a:t>
            </a:r>
            <a:r>
              <a:rPr lang="en"/>
              <a:t> non-chain restaurants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Grubhub - filters aren’t co-located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Doordash - l</a:t>
            </a:r>
            <a:r>
              <a:rPr lang="en">
                <a:solidFill>
                  <a:schemeClr val="dk1"/>
                </a:solidFill>
              </a:rPr>
              <a:t>imited to cuisines and doesn’t break down “Asian” very well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Uber Eats - simplistic scroll feature with search engine that matches how most users search for desired restaurant...however, still did not capture unique restaurants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342a751d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342a751d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Efficient processes for group orders includes the ability to split payments between group members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342a751d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342a751d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three apps tracked orders from order completion to arrival in a </a:t>
            </a:r>
            <a:r>
              <a:rPr lang="en"/>
              <a:t>sufficient</a:t>
            </a:r>
            <a:r>
              <a:rPr lang="en"/>
              <a:t> manner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aim is to remain consistent with this design for our prototype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342a751d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342a751d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Ratings and reviews are critical to enhance user experience. We specifically looked at whether or not these apps illustrated both ratings and written reviews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Grubhub - </a:t>
            </a:r>
            <a:r>
              <a:rPr lang="en">
                <a:solidFill>
                  <a:schemeClr val="dk1"/>
                </a:solidFill>
              </a:rPr>
              <a:t>Can read reviews but not filter by ratings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Doordash - </a:t>
            </a:r>
            <a:r>
              <a:rPr lang="en">
                <a:solidFill>
                  <a:schemeClr val="dk1"/>
                </a:solidFill>
              </a:rPr>
              <a:t>can filter by ratings but can’t read reviews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Uber Eats - </a:t>
            </a:r>
            <a:r>
              <a:rPr lang="en">
                <a:solidFill>
                  <a:schemeClr val="dk1"/>
                </a:solidFill>
              </a:rPr>
              <a:t>rating numbers present but no visible written reviews (can’t filter)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342a751d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342a751d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ability to re-order food increases the frequency of positive experiences and advertisement (friends can quickly recall and share with other friends)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Both Grubhub and UberEats captured this feature fairly well while doordash did not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a373dfc1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a373dfc1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Key </a:t>
            </a:r>
            <a:r>
              <a:rPr lang="en"/>
              <a:t>takeaways</a:t>
            </a:r>
            <a:r>
              <a:rPr lang="en"/>
              <a:t> and focus areas include capitalizing on the efficient order tracking process while improving the processes and overall experience for finding a restaurant, reviewing and payment, group orders and ratings and reviews.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Transition</a:t>
            </a:r>
            <a:r>
              <a:rPr lang="en"/>
              <a:t> to Context Analysis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03c5871f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03c5871f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a373dfc1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a373dfc1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03c5871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03c5871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Transition</a:t>
            </a:r>
            <a:r>
              <a:rPr lang="en"/>
              <a:t> to Liam for Heuristic Evaluation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a373dfc1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a373dfc1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373dfc1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373dfc1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Molly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036525b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036525b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36525b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036525b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036525b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036525b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4137ce59c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4137ce59c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4137ce59c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4137ce59c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137ce59c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137ce59c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Pass it back to Molly for recommendations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a373dfc1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a373dfc1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036525b8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036525b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 and then 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integrating our personas and analyzing our results, we developed the top four tasks for our prototype.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Transition</a:t>
            </a:r>
            <a:r>
              <a:rPr lang="en"/>
              <a:t> to Liam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a373dfc1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a373dfc1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036525b8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036525b8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Slider at the top allows for multiple selection. Tapping additional categories (i.e., fig 3) filters the restaurants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03c5871f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03c5871f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Liam → Pass to Molly afterwards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 and agenda slides - .5 minutes (all)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Personas - 3 minutes  (Molly)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analysis - 1 minute - Molly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Competitor analysis -  1.5 minutes (Chelsea)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Context analysis - 1.5 minutes  (Chelsea)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Heuristic eval - 2 minutes (Liam)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Recommendations -  2 minutes  (Chelsea/Molly)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Prototype - 4 minutes  (Liam)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Steps - 1.5 minutes (Liam/Chelsea/Molly)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036525b8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036525b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Group order payment and inviting guests. After tapping “Invite from contacts” → Invite guests tap slides up as an </a:t>
            </a:r>
            <a:r>
              <a:rPr lang="en"/>
              <a:t>overlay</a:t>
            </a:r>
            <a:r>
              <a:rPr lang="en"/>
              <a:t> feature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a search users function for adding in the “uber friends” functionality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036525b8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036525b8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View of group payments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View of rating food after delivery. Scrollable and only able to submit at the bottom (or exit using the x at the top)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a373dfc1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a373dfc1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a373dfc1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a373dfc1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→ Pass to Chelsea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a373dfc1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a373dfc1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CHELSEA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137ce59c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4137ce59c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MOLLY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477de77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477de77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373dfc1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373dfc1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Molly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373dfc1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a373dfc1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 (Persona of interest)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International graduate student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New to the area; unfamiliar to local </a:t>
            </a:r>
            <a:r>
              <a:rPr lang="en"/>
              <a:t>restaurants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Prefers filtering restaurants to eliminate undesired cuisines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4137ce59c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4137ce59c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Name, Career, Bio,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Fast and authentic experience to match his fast-paced lifestyle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Prefers simplicity as an old-timer (recently learned </a:t>
            </a:r>
            <a:r>
              <a:rPr lang="en"/>
              <a:t>google</a:t>
            </a:r>
            <a:r>
              <a:rPr lang="en"/>
              <a:t> maps)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4137ce59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4137ce59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43d44fd3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43d44fd3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-Molly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342a751d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342a751d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Chelsea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Over the course of the next few slides, I am going to discuss our competitor analysis results while focusing on five main tasks.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3386464"/>
            <a:ext cx="9144000" cy="116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823602" y="3093674"/>
            <a:ext cx="200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3"/>
          <p:cNvSpPr/>
          <p:nvPr/>
        </p:nvSpPr>
        <p:spPr>
          <a:xfrm>
            <a:off x="-1" y="930171"/>
            <a:ext cx="9144000" cy="124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 flipH="1">
            <a:off x="1208843" y="2531693"/>
            <a:ext cx="6900" cy="658200"/>
          </a:xfrm>
          <a:prstGeom prst="straightConnector1">
            <a:avLst/>
          </a:prstGeom>
          <a:noFill/>
          <a:ln cap="flat" cmpd="sng" w="12700">
            <a:solidFill>
              <a:srgbClr val="C8CC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7864" y="669522"/>
            <a:ext cx="1336499" cy="13003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type="ctrTitle"/>
          </p:nvPr>
        </p:nvSpPr>
        <p:spPr>
          <a:xfrm>
            <a:off x="2120157" y="159758"/>
            <a:ext cx="3428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/>
          <p:nvPr>
            <p:ph idx="2" type="pic"/>
          </p:nvPr>
        </p:nvSpPr>
        <p:spPr>
          <a:xfrm>
            <a:off x="637616" y="253340"/>
            <a:ext cx="1320000" cy="5568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3" type="subTitle"/>
          </p:nvPr>
        </p:nvSpPr>
        <p:spPr>
          <a:xfrm>
            <a:off x="2241139" y="666672"/>
            <a:ext cx="31032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/>
        </p:txBody>
      </p:sp>
      <p:sp>
        <p:nvSpPr>
          <p:cNvPr id="91" name="Google Shape;91;p13"/>
          <p:cNvSpPr txBox="1"/>
          <p:nvPr>
            <p:ph idx="4" type="body"/>
          </p:nvPr>
        </p:nvSpPr>
        <p:spPr>
          <a:xfrm>
            <a:off x="6807972" y="315789"/>
            <a:ext cx="1864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5" type="body"/>
          </p:nvPr>
        </p:nvSpPr>
        <p:spPr>
          <a:xfrm>
            <a:off x="6807972" y="444620"/>
            <a:ext cx="1864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6" type="body"/>
          </p:nvPr>
        </p:nvSpPr>
        <p:spPr>
          <a:xfrm>
            <a:off x="6807972" y="573452"/>
            <a:ext cx="1864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7" type="body"/>
          </p:nvPr>
        </p:nvSpPr>
        <p:spPr>
          <a:xfrm>
            <a:off x="6807972" y="702283"/>
            <a:ext cx="1864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8" type="body"/>
          </p:nvPr>
        </p:nvSpPr>
        <p:spPr>
          <a:xfrm>
            <a:off x="498735" y="1001975"/>
            <a:ext cx="1270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9" type="body"/>
          </p:nvPr>
        </p:nvSpPr>
        <p:spPr>
          <a:xfrm>
            <a:off x="498735" y="1251522"/>
            <a:ext cx="1299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3" type="body"/>
          </p:nvPr>
        </p:nvSpPr>
        <p:spPr>
          <a:xfrm>
            <a:off x="1808436" y="1001975"/>
            <a:ext cx="1075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4" type="body"/>
          </p:nvPr>
        </p:nvSpPr>
        <p:spPr>
          <a:xfrm>
            <a:off x="1798484" y="1251522"/>
            <a:ext cx="110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5" type="body"/>
          </p:nvPr>
        </p:nvSpPr>
        <p:spPr>
          <a:xfrm>
            <a:off x="2900423" y="1001975"/>
            <a:ext cx="1653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6" type="body"/>
          </p:nvPr>
        </p:nvSpPr>
        <p:spPr>
          <a:xfrm>
            <a:off x="2862040" y="1251522"/>
            <a:ext cx="1692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7" type="body"/>
          </p:nvPr>
        </p:nvSpPr>
        <p:spPr>
          <a:xfrm>
            <a:off x="4641733" y="1001975"/>
            <a:ext cx="1497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8" type="body"/>
          </p:nvPr>
        </p:nvSpPr>
        <p:spPr>
          <a:xfrm>
            <a:off x="4631781" y="1251522"/>
            <a:ext cx="1507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9" type="body"/>
          </p:nvPr>
        </p:nvSpPr>
        <p:spPr>
          <a:xfrm>
            <a:off x="498735" y="1681363"/>
            <a:ext cx="566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20" type="body"/>
          </p:nvPr>
        </p:nvSpPr>
        <p:spPr>
          <a:xfrm>
            <a:off x="885976" y="1480613"/>
            <a:ext cx="2314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21" type="body"/>
          </p:nvPr>
        </p:nvSpPr>
        <p:spPr>
          <a:xfrm>
            <a:off x="895675" y="2278037"/>
            <a:ext cx="2561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22" type="body"/>
          </p:nvPr>
        </p:nvSpPr>
        <p:spPr>
          <a:xfrm>
            <a:off x="4178020" y="2278037"/>
            <a:ext cx="4302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23" type="body"/>
          </p:nvPr>
        </p:nvSpPr>
        <p:spPr>
          <a:xfrm>
            <a:off x="502247" y="2499565"/>
            <a:ext cx="7065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4" type="body"/>
          </p:nvPr>
        </p:nvSpPr>
        <p:spPr>
          <a:xfrm>
            <a:off x="502247" y="2694921"/>
            <a:ext cx="7065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25" type="body"/>
          </p:nvPr>
        </p:nvSpPr>
        <p:spPr>
          <a:xfrm>
            <a:off x="502247" y="2890277"/>
            <a:ext cx="7065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26" type="body"/>
          </p:nvPr>
        </p:nvSpPr>
        <p:spPr>
          <a:xfrm>
            <a:off x="502247" y="3085634"/>
            <a:ext cx="7065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27" type="body"/>
          </p:nvPr>
        </p:nvSpPr>
        <p:spPr>
          <a:xfrm>
            <a:off x="1287516" y="2487923"/>
            <a:ext cx="23649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28" type="body"/>
          </p:nvPr>
        </p:nvSpPr>
        <p:spPr>
          <a:xfrm>
            <a:off x="1287516" y="2683280"/>
            <a:ext cx="23649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9" type="body"/>
          </p:nvPr>
        </p:nvSpPr>
        <p:spPr>
          <a:xfrm>
            <a:off x="1287516" y="2878636"/>
            <a:ext cx="23649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30" type="body"/>
          </p:nvPr>
        </p:nvSpPr>
        <p:spPr>
          <a:xfrm>
            <a:off x="1287516" y="3075373"/>
            <a:ext cx="23649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1" type="body"/>
          </p:nvPr>
        </p:nvSpPr>
        <p:spPr>
          <a:xfrm>
            <a:off x="1287516" y="2588935"/>
            <a:ext cx="2364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2" type="body"/>
          </p:nvPr>
        </p:nvSpPr>
        <p:spPr>
          <a:xfrm>
            <a:off x="1287516" y="2784292"/>
            <a:ext cx="2364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33" type="body"/>
          </p:nvPr>
        </p:nvSpPr>
        <p:spPr>
          <a:xfrm>
            <a:off x="1287516" y="2981028"/>
            <a:ext cx="2364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34" type="body"/>
          </p:nvPr>
        </p:nvSpPr>
        <p:spPr>
          <a:xfrm>
            <a:off x="1287516" y="3176385"/>
            <a:ext cx="23649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35" type="body"/>
          </p:nvPr>
        </p:nvSpPr>
        <p:spPr>
          <a:xfrm>
            <a:off x="4295673" y="2488847"/>
            <a:ext cx="18192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36" type="body"/>
          </p:nvPr>
        </p:nvSpPr>
        <p:spPr>
          <a:xfrm>
            <a:off x="4295673" y="2589859"/>
            <a:ext cx="18192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37" type="body"/>
          </p:nvPr>
        </p:nvSpPr>
        <p:spPr>
          <a:xfrm>
            <a:off x="6330021" y="2487423"/>
            <a:ext cx="21624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38" type="body"/>
          </p:nvPr>
        </p:nvSpPr>
        <p:spPr>
          <a:xfrm>
            <a:off x="6330021" y="2588435"/>
            <a:ext cx="21624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39" type="body"/>
          </p:nvPr>
        </p:nvSpPr>
        <p:spPr>
          <a:xfrm>
            <a:off x="4823602" y="2992662"/>
            <a:ext cx="20016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40" type="body"/>
          </p:nvPr>
        </p:nvSpPr>
        <p:spPr>
          <a:xfrm>
            <a:off x="7121179" y="2991239"/>
            <a:ext cx="1808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41" type="body"/>
          </p:nvPr>
        </p:nvSpPr>
        <p:spPr>
          <a:xfrm>
            <a:off x="7121179" y="3092251"/>
            <a:ext cx="18081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42" type="body"/>
          </p:nvPr>
        </p:nvSpPr>
        <p:spPr>
          <a:xfrm>
            <a:off x="6926938" y="1033012"/>
            <a:ext cx="1746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43" type="body"/>
          </p:nvPr>
        </p:nvSpPr>
        <p:spPr>
          <a:xfrm>
            <a:off x="6521819" y="1934097"/>
            <a:ext cx="21624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44" type="body"/>
          </p:nvPr>
        </p:nvSpPr>
        <p:spPr>
          <a:xfrm>
            <a:off x="6521819" y="1868875"/>
            <a:ext cx="21624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45" type="body"/>
          </p:nvPr>
        </p:nvSpPr>
        <p:spPr>
          <a:xfrm>
            <a:off x="6521819" y="1623343"/>
            <a:ext cx="21624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46" type="body"/>
          </p:nvPr>
        </p:nvSpPr>
        <p:spPr>
          <a:xfrm>
            <a:off x="6521819" y="1557196"/>
            <a:ext cx="21624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47" type="body"/>
          </p:nvPr>
        </p:nvSpPr>
        <p:spPr>
          <a:xfrm>
            <a:off x="6521819" y="1312589"/>
            <a:ext cx="21624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48" type="body"/>
          </p:nvPr>
        </p:nvSpPr>
        <p:spPr>
          <a:xfrm>
            <a:off x="6521819" y="1245516"/>
            <a:ext cx="21624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49" type="body"/>
          </p:nvPr>
        </p:nvSpPr>
        <p:spPr>
          <a:xfrm>
            <a:off x="3978439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50" type="body"/>
          </p:nvPr>
        </p:nvSpPr>
        <p:spPr>
          <a:xfrm>
            <a:off x="4539300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51" type="body"/>
          </p:nvPr>
        </p:nvSpPr>
        <p:spPr>
          <a:xfrm>
            <a:off x="5100161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52" type="body"/>
          </p:nvPr>
        </p:nvSpPr>
        <p:spPr>
          <a:xfrm>
            <a:off x="5661023" y="2791053"/>
            <a:ext cx="621600" cy="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53" type="body"/>
          </p:nvPr>
        </p:nvSpPr>
        <p:spPr>
          <a:xfrm>
            <a:off x="6221884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54" type="body"/>
          </p:nvPr>
        </p:nvSpPr>
        <p:spPr>
          <a:xfrm>
            <a:off x="6782745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55" type="body"/>
          </p:nvPr>
        </p:nvSpPr>
        <p:spPr>
          <a:xfrm>
            <a:off x="7343607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56" type="body"/>
          </p:nvPr>
        </p:nvSpPr>
        <p:spPr>
          <a:xfrm>
            <a:off x="7904467" y="2791053"/>
            <a:ext cx="6216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57" type="body"/>
          </p:nvPr>
        </p:nvSpPr>
        <p:spPr>
          <a:xfrm>
            <a:off x="895676" y="3470159"/>
            <a:ext cx="47652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58" type="body"/>
          </p:nvPr>
        </p:nvSpPr>
        <p:spPr>
          <a:xfrm>
            <a:off x="691792" y="3668948"/>
            <a:ext cx="1632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59" type="body"/>
          </p:nvPr>
        </p:nvSpPr>
        <p:spPr>
          <a:xfrm>
            <a:off x="2185301" y="3668948"/>
            <a:ext cx="1632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idx="60" type="body"/>
          </p:nvPr>
        </p:nvSpPr>
        <p:spPr>
          <a:xfrm>
            <a:off x="3917849" y="3668948"/>
            <a:ext cx="1632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5" name="Google Shape;145;p13"/>
          <p:cNvSpPr/>
          <p:nvPr>
            <p:ph idx="61" type="chart"/>
          </p:nvPr>
        </p:nvSpPr>
        <p:spPr>
          <a:xfrm>
            <a:off x="549987" y="3803734"/>
            <a:ext cx="1449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6" name="Google Shape;146;p13"/>
          <p:cNvSpPr/>
          <p:nvPr>
            <p:ph idx="62" type="chart"/>
          </p:nvPr>
        </p:nvSpPr>
        <p:spPr>
          <a:xfrm>
            <a:off x="2182107" y="3803734"/>
            <a:ext cx="1449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7" name="Google Shape;147;p13"/>
          <p:cNvSpPr/>
          <p:nvPr>
            <p:ph idx="63" type="chart"/>
          </p:nvPr>
        </p:nvSpPr>
        <p:spPr>
          <a:xfrm>
            <a:off x="3814227" y="3803734"/>
            <a:ext cx="1449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64" type="body"/>
          </p:nvPr>
        </p:nvSpPr>
        <p:spPr>
          <a:xfrm>
            <a:off x="6165768" y="3472879"/>
            <a:ext cx="2763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65" type="body"/>
          </p:nvPr>
        </p:nvSpPr>
        <p:spPr>
          <a:xfrm>
            <a:off x="5796173" y="3671930"/>
            <a:ext cx="2016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66" type="body"/>
          </p:nvPr>
        </p:nvSpPr>
        <p:spPr>
          <a:xfrm>
            <a:off x="5796173" y="3860202"/>
            <a:ext cx="2016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67" type="body"/>
          </p:nvPr>
        </p:nvSpPr>
        <p:spPr>
          <a:xfrm>
            <a:off x="5796173" y="4048475"/>
            <a:ext cx="2016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68" type="body"/>
          </p:nvPr>
        </p:nvSpPr>
        <p:spPr>
          <a:xfrm>
            <a:off x="5796173" y="4236746"/>
            <a:ext cx="2016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cxnSp>
        <p:nvCxnSpPr>
          <p:cNvPr id="153" name="Google Shape;153;p13"/>
          <p:cNvCxnSpPr/>
          <p:nvPr/>
        </p:nvCxnSpPr>
        <p:spPr>
          <a:xfrm rot="10800000">
            <a:off x="5985016" y="3805081"/>
            <a:ext cx="2495700" cy="0"/>
          </a:xfrm>
          <a:prstGeom prst="straightConnector1">
            <a:avLst/>
          </a:prstGeom>
          <a:noFill/>
          <a:ln cap="flat" cmpd="sng" w="12700">
            <a:solidFill>
              <a:srgbClr val="C8CC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" name="Google Shape;154;p13"/>
          <p:cNvCxnSpPr/>
          <p:nvPr/>
        </p:nvCxnSpPr>
        <p:spPr>
          <a:xfrm rot="10800000">
            <a:off x="5985016" y="3995472"/>
            <a:ext cx="2495700" cy="0"/>
          </a:xfrm>
          <a:prstGeom prst="straightConnector1">
            <a:avLst/>
          </a:prstGeom>
          <a:noFill/>
          <a:ln cap="flat" cmpd="sng" w="12700">
            <a:solidFill>
              <a:srgbClr val="C8CC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3"/>
          <p:cNvCxnSpPr/>
          <p:nvPr/>
        </p:nvCxnSpPr>
        <p:spPr>
          <a:xfrm rot="10800000">
            <a:off x="5985016" y="4185864"/>
            <a:ext cx="2495700" cy="0"/>
          </a:xfrm>
          <a:prstGeom prst="straightConnector1">
            <a:avLst/>
          </a:prstGeom>
          <a:noFill/>
          <a:ln cap="flat" cmpd="sng" w="12700">
            <a:solidFill>
              <a:srgbClr val="C8CC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" name="Google Shape;156;p13"/>
          <p:cNvCxnSpPr/>
          <p:nvPr/>
        </p:nvCxnSpPr>
        <p:spPr>
          <a:xfrm rot="10800000">
            <a:off x="5985016" y="4376256"/>
            <a:ext cx="2495700" cy="0"/>
          </a:xfrm>
          <a:prstGeom prst="straightConnector1">
            <a:avLst/>
          </a:prstGeom>
          <a:noFill/>
          <a:ln cap="flat" cmpd="sng" w="12700">
            <a:solidFill>
              <a:srgbClr val="C8CC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3"/>
          <p:cNvSpPr txBox="1"/>
          <p:nvPr>
            <p:ph idx="69" type="body"/>
          </p:nvPr>
        </p:nvSpPr>
        <p:spPr>
          <a:xfrm>
            <a:off x="6921381" y="4616133"/>
            <a:ext cx="2007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70" type="body"/>
          </p:nvPr>
        </p:nvSpPr>
        <p:spPr>
          <a:xfrm>
            <a:off x="895676" y="4616133"/>
            <a:ext cx="27636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63" y="4839987"/>
            <a:ext cx="729000" cy="12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084" y="4839987"/>
            <a:ext cx="729000" cy="12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404" y="4842438"/>
            <a:ext cx="729000" cy="128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>
            <p:ph idx="71" type="body"/>
          </p:nvPr>
        </p:nvSpPr>
        <p:spPr>
          <a:xfrm>
            <a:off x="653252" y="4849729"/>
            <a:ext cx="1632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72" type="body"/>
          </p:nvPr>
        </p:nvSpPr>
        <p:spPr>
          <a:xfrm>
            <a:off x="2526828" y="4849729"/>
            <a:ext cx="1632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idx="73" type="body"/>
          </p:nvPr>
        </p:nvSpPr>
        <p:spPr>
          <a:xfrm>
            <a:off x="4409783" y="4849729"/>
            <a:ext cx="16320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74" type="body"/>
          </p:nvPr>
        </p:nvSpPr>
        <p:spPr>
          <a:xfrm>
            <a:off x="737536" y="3969777"/>
            <a:ext cx="1075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75" type="body"/>
          </p:nvPr>
        </p:nvSpPr>
        <p:spPr>
          <a:xfrm>
            <a:off x="2376985" y="3969777"/>
            <a:ext cx="1075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7" name="Google Shape;167;p13"/>
          <p:cNvSpPr txBox="1"/>
          <p:nvPr>
            <p:ph idx="76" type="body"/>
          </p:nvPr>
        </p:nvSpPr>
        <p:spPr>
          <a:xfrm>
            <a:off x="3982228" y="3969777"/>
            <a:ext cx="1075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3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b="1" sz="3000">
                <a:latin typeface="Rockwell"/>
                <a:ea typeface="Rockwell"/>
                <a:cs typeface="Rockwell"/>
                <a:sym typeface="Rockwell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b="1" sz="3000">
                <a:latin typeface="Rockwell"/>
                <a:ea typeface="Rockwell"/>
                <a:cs typeface="Rockwell"/>
                <a:sym typeface="Rockwell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b="1" sz="3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68" name="Google Shape;168;p13"/>
          <p:cNvSpPr/>
          <p:nvPr/>
        </p:nvSpPr>
        <p:spPr>
          <a:xfrm>
            <a:off x="1078209" y="4168140"/>
            <a:ext cx="393600" cy="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C8CCCE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sz="800">
              <a:solidFill>
                <a:srgbClr val="C8CCC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2703548" y="4168140"/>
            <a:ext cx="393600" cy="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C8CCCE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sz="800">
              <a:solidFill>
                <a:srgbClr val="C8CCC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4328888" y="4168140"/>
            <a:ext cx="393600" cy="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C8CCCE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sz="800">
              <a:solidFill>
                <a:srgbClr val="C8CCC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5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34.jp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Relationship Id="rId5" Type="http://schemas.openxmlformats.org/officeDocument/2006/relationships/image" Target="../media/image5.jpg"/><Relationship Id="rId6" Type="http://schemas.openxmlformats.org/officeDocument/2006/relationships/image" Target="../media/image7.png"/><Relationship Id="rId7" Type="http://schemas.openxmlformats.org/officeDocument/2006/relationships/image" Target="../media/image18.jpg"/><Relationship Id="rId8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RoadRunner</a:t>
            </a:r>
            <a:endParaRPr/>
          </a:p>
        </p:txBody>
      </p:sp>
      <p:sp>
        <p:nvSpPr>
          <p:cNvPr id="176" name="Google Shape;176;p14"/>
          <p:cNvSpPr txBox="1"/>
          <p:nvPr>
            <p:ph idx="1" type="subTitle"/>
          </p:nvPr>
        </p:nvSpPr>
        <p:spPr>
          <a:xfrm>
            <a:off x="637375" y="2301150"/>
            <a:ext cx="7688100" cy="24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PSYCH 734: Usability Testing and Product Design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By: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Chelsea Young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Molly Kluck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Liam Kettle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April 26, 2021</a:t>
            </a:r>
            <a:endParaRPr b="1"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925" y="1206150"/>
            <a:ext cx="1437600" cy="109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29450" y="5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r>
              <a:rPr lang="en"/>
              <a:t>: Filtering and Searching </a:t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-6517" l="0" r="0" t="4839"/>
          <a:stretch/>
        </p:blipFill>
        <p:spPr>
          <a:xfrm>
            <a:off x="6291072" y="1441550"/>
            <a:ext cx="1512476" cy="29684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4">
            <a:alphaModFix/>
          </a:blip>
          <a:srcRect b="7120" l="0" r="0" t="-3209"/>
          <a:stretch/>
        </p:blipFill>
        <p:spPr>
          <a:xfrm>
            <a:off x="3575304" y="1441550"/>
            <a:ext cx="1512476" cy="296853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5">
            <a:alphaModFix/>
          </a:blip>
          <a:srcRect b="0" l="0" r="0" t="5033"/>
          <a:stretch/>
        </p:blipFill>
        <p:spPr>
          <a:xfrm>
            <a:off x="859536" y="1444752"/>
            <a:ext cx="1512467" cy="3027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56" name="Google Shape;2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712" y="4526280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1371600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4087368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5850" y="3904488"/>
            <a:ext cx="822960" cy="786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60" name="Google Shape;2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2025" y="3904488"/>
            <a:ext cx="830325" cy="86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61" name="Google Shape;2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025" y="3908863"/>
            <a:ext cx="700500" cy="700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62" name="Google Shape;26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3991" y="529375"/>
            <a:ext cx="1155685" cy="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0496" y="829460"/>
            <a:ext cx="108300" cy="9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29814" y="849525"/>
            <a:ext cx="165600" cy="11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729450" y="5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Payment and Processing </a:t>
            </a: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6980" l="0" r="0" t="-5019"/>
          <a:stretch/>
        </p:blipFill>
        <p:spPr>
          <a:xfrm>
            <a:off x="3573313" y="1441550"/>
            <a:ext cx="1599025" cy="29853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4">
            <a:alphaModFix/>
          </a:blip>
          <a:srcRect b="13726" l="16058" r="25224" t="0"/>
          <a:stretch/>
        </p:blipFill>
        <p:spPr>
          <a:xfrm>
            <a:off x="4088125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5">
            <a:alphaModFix/>
          </a:blip>
          <a:srcRect b="5731" l="0" r="0" t="3143"/>
          <a:stretch/>
        </p:blipFill>
        <p:spPr>
          <a:xfrm>
            <a:off x="6289850" y="1444752"/>
            <a:ext cx="1661345" cy="305164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4">
            <a:alphaModFix/>
          </a:blip>
          <a:srcRect b="13726" l="16058" r="25224" t="0"/>
          <a:stretch/>
        </p:blipFill>
        <p:spPr>
          <a:xfrm>
            <a:off x="1370975" y="4526268"/>
            <a:ext cx="569450" cy="55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5850" y="3904488"/>
            <a:ext cx="822960" cy="786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75" name="Google Shape;2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2025" y="3904488"/>
            <a:ext cx="830325" cy="86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b="13726" l="16058" r="25224" t="0"/>
          <a:stretch/>
        </p:blipFill>
        <p:spPr>
          <a:xfrm>
            <a:off x="6835812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8">
            <a:alphaModFix/>
          </a:blip>
          <a:srcRect b="0" l="0" r="0" t="4104"/>
          <a:stretch/>
        </p:blipFill>
        <p:spPr>
          <a:xfrm>
            <a:off x="855600" y="1443738"/>
            <a:ext cx="1600201" cy="29809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78" name="Google Shape;27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025" y="3908863"/>
            <a:ext cx="700500" cy="700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79" name="Google Shape;27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3991" y="529375"/>
            <a:ext cx="1155685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9450" y="5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r>
              <a:rPr lang="en"/>
              <a:t>: Order Tracking </a:t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b="0" l="0" r="0" t="5846"/>
          <a:stretch/>
        </p:blipFill>
        <p:spPr>
          <a:xfrm>
            <a:off x="859536" y="1444752"/>
            <a:ext cx="1572626" cy="2873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0" l="0" r="0" t="3128"/>
          <a:stretch/>
        </p:blipFill>
        <p:spPr>
          <a:xfrm>
            <a:off x="3575304" y="1444752"/>
            <a:ext cx="1572626" cy="2873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b="6540" l="0" r="0" t="4594"/>
          <a:stretch/>
        </p:blipFill>
        <p:spPr>
          <a:xfrm>
            <a:off x="6291072" y="1444752"/>
            <a:ext cx="1572624" cy="287356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88" name="Google Shape;2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712" y="4502675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368" y="4526280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600" y="4526280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5850" y="3904488"/>
            <a:ext cx="822960" cy="786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92" name="Google Shape;29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2025" y="3904488"/>
            <a:ext cx="830325" cy="86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93" name="Google Shape;29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025" y="3908863"/>
            <a:ext cx="700500" cy="700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294" name="Google Shape;29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3991" y="529375"/>
            <a:ext cx="1155685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729450" y="5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r>
              <a:rPr lang="en"/>
              <a:t> 4: Rating and Reviews </a:t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b="5984" l="0" r="0" t="4160"/>
          <a:stretch/>
        </p:blipFill>
        <p:spPr>
          <a:xfrm>
            <a:off x="3575304" y="1444752"/>
            <a:ext cx="1616072" cy="28077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4">
            <a:alphaModFix/>
          </a:blip>
          <a:srcRect b="7194" l="0" r="0" t="2877"/>
          <a:stretch/>
        </p:blipFill>
        <p:spPr>
          <a:xfrm>
            <a:off x="6291072" y="1444752"/>
            <a:ext cx="1679500" cy="28589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5">
            <a:alphaModFix/>
          </a:blip>
          <a:srcRect b="13726" l="16058" r="25224" t="0"/>
          <a:stretch/>
        </p:blipFill>
        <p:spPr>
          <a:xfrm>
            <a:off x="1371600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5">
            <a:alphaModFix/>
          </a:blip>
          <a:srcRect b="13726" l="16058" r="25224" t="0"/>
          <a:stretch/>
        </p:blipFill>
        <p:spPr>
          <a:xfrm>
            <a:off x="4087368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5">
            <a:alphaModFix/>
          </a:blip>
          <a:srcRect b="13726" l="16058" r="25224" t="0"/>
          <a:stretch/>
        </p:blipFill>
        <p:spPr>
          <a:xfrm>
            <a:off x="6839712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1" y="2111488"/>
            <a:ext cx="1776300" cy="1776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06" name="Google Shape;30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5850" y="3904488"/>
            <a:ext cx="822960" cy="786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07" name="Google Shape;30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2025" y="3904488"/>
            <a:ext cx="830325" cy="86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08" name="Google Shape;30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3991" y="529375"/>
            <a:ext cx="1155685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729450" y="5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r>
              <a:rPr lang="en"/>
              <a:t> 5: Re-ordering </a:t>
            </a:r>
            <a:endParaRPr/>
          </a:p>
        </p:txBody>
      </p:sp>
      <p:pic>
        <p:nvPicPr>
          <p:cNvPr id="314" name="Google Shape;314;p27"/>
          <p:cNvPicPr preferRelativeResize="0"/>
          <p:nvPr/>
        </p:nvPicPr>
        <p:blipFill rotWithShape="1">
          <a:blip r:embed="rId3">
            <a:alphaModFix/>
          </a:blip>
          <a:srcRect b="13726" l="16058" r="25224" t="0"/>
          <a:stretch/>
        </p:blipFill>
        <p:spPr>
          <a:xfrm>
            <a:off x="4087368" y="4526280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4526280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712" y="4526280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777" y="1661150"/>
            <a:ext cx="2524124" cy="241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18" name="Google Shape;3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575" y="1780713"/>
            <a:ext cx="2372075" cy="24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19" name="Google Shape;319;p27"/>
          <p:cNvPicPr preferRelativeResize="0"/>
          <p:nvPr/>
        </p:nvPicPr>
        <p:blipFill rotWithShape="1">
          <a:blip r:embed="rId7">
            <a:alphaModFix/>
          </a:blip>
          <a:srcRect b="0" l="0" r="0" t="3567"/>
          <a:stretch/>
        </p:blipFill>
        <p:spPr>
          <a:xfrm>
            <a:off x="859536" y="1444752"/>
            <a:ext cx="1762476" cy="30215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20" name="Google Shape;32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750" y="3967825"/>
            <a:ext cx="679200" cy="679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321" name="Google Shape;32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3991" y="529375"/>
            <a:ext cx="1155685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326;p28"/>
          <p:cNvGraphicFramePr/>
          <p:nvPr/>
        </p:nvGraphicFramePr>
        <p:xfrm>
          <a:off x="1179150" y="16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1220125"/>
                <a:gridCol w="1220125"/>
                <a:gridCol w="1220125"/>
                <a:gridCol w="1220125"/>
                <a:gridCol w="1220125"/>
                <a:gridCol w="1220125"/>
              </a:tblGrid>
              <a:tr h="80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Filtering / Searching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Payment / Processing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Order Tracking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Rating / Reviews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Re-ordering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</a:tr>
              <a:tr h="8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7" name="Google Shape;327;p28"/>
          <p:cNvSpPr txBox="1"/>
          <p:nvPr>
            <p:ph type="title"/>
          </p:nvPr>
        </p:nvSpPr>
        <p:spPr>
          <a:xfrm>
            <a:off x="729450" y="52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25" y="2478068"/>
            <a:ext cx="684900" cy="68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168" y="3255264"/>
            <a:ext cx="822960" cy="78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888" y="4087368"/>
            <a:ext cx="757599" cy="78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336" y="4154455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632" y="4154455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656" y="4154455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425" y="2571755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2686810" y="2571755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2688336" y="3322168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6372698" y="2569464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6373368" y="3319272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6373368" y="4154455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7534656" y="3319272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3991" y="529375"/>
            <a:ext cx="1155685" cy="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632" y="3319272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3063" y="2571755"/>
            <a:ext cx="630950" cy="5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3867912" y="4148555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3867912" y="3319272"/>
            <a:ext cx="569442" cy="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7">
            <a:alphaModFix/>
          </a:blip>
          <a:srcRect b="13726" l="16058" r="25224" t="0"/>
          <a:stretch/>
        </p:blipFill>
        <p:spPr>
          <a:xfrm>
            <a:off x="3869937" y="2571755"/>
            <a:ext cx="569442" cy="5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r>
              <a:rPr lang="en"/>
              <a:t> Analysis</a:t>
            </a:r>
            <a:endParaRPr/>
          </a:p>
        </p:txBody>
      </p:sp>
      <p:sp>
        <p:nvSpPr>
          <p:cNvPr id="352" name="Google Shape;352;p29"/>
          <p:cNvSpPr txBox="1"/>
          <p:nvPr>
            <p:ph idx="1" type="subTitle"/>
          </p:nvPr>
        </p:nvSpPr>
        <p:spPr>
          <a:xfrm>
            <a:off x="724950" y="2317725"/>
            <a:ext cx="3300900" cy="16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 examine the technical and physical environments for all stakeholders and ensure recommendations align with identified capabilities and limitations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50" y="1551063"/>
            <a:ext cx="3300900" cy="2041383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95250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Analysis: </a:t>
            </a:r>
            <a:endParaRPr/>
          </a:p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175" y="2431512"/>
            <a:ext cx="2543125" cy="157275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38100">
              <a:schemeClr val="accent5">
                <a:alpha val="50000"/>
              </a:schemeClr>
            </a:outerShdw>
          </a:effectLst>
        </p:spPr>
      </p:pic>
      <p:graphicFrame>
        <p:nvGraphicFramePr>
          <p:cNvPr id="360" name="Google Shape;360;p30"/>
          <p:cNvGraphicFramePr/>
          <p:nvPr/>
        </p:nvGraphicFramePr>
        <p:xfrm>
          <a:off x="142325" y="17626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1943300"/>
                <a:gridCol w="4114775"/>
              </a:tblGrid>
              <a:tr h="11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Description &amp; Purpose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❖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Food delivery experience that specializes in seamless processes from choosing a restaurant to splitting group payments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❖"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Introduce users to unique, or non-chain restaurants with efficient access to filter options and ratings/reviews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44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Main Application Areas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❖"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Reinvigorate user experience with local 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restaurants </a:t>
                      </a:r>
                      <a:endParaRPr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❖"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Optimize user experience with efficient access to rating and reviews</a:t>
                      </a:r>
                      <a:endParaRPr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Lato"/>
                        <a:buChar char="❖"/>
                      </a:pPr>
                      <a:r>
                        <a:rPr lang="en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Expand group order opportunities</a:t>
                      </a:r>
                      <a:endParaRPr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475" y="1452175"/>
            <a:ext cx="2884801" cy="300818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>
            <p:ph type="title"/>
          </p:nvPr>
        </p:nvSpPr>
        <p:spPr>
          <a:xfrm>
            <a:off x="727650" y="568825"/>
            <a:ext cx="294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Analysis: </a:t>
            </a:r>
            <a:endParaRPr/>
          </a:p>
        </p:txBody>
      </p:sp>
      <p:sp>
        <p:nvSpPr>
          <p:cNvPr id="367" name="Google Shape;367;p31"/>
          <p:cNvSpPr txBox="1"/>
          <p:nvPr/>
        </p:nvSpPr>
        <p:spPr>
          <a:xfrm>
            <a:off x="603504" y="2106950"/>
            <a:ext cx="25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aleway"/>
                <a:ea typeface="Raleway"/>
                <a:cs typeface="Raleway"/>
                <a:sym typeface="Raleway"/>
              </a:rPr>
              <a:t>Food Consumer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6080760" y="929175"/>
            <a:ext cx="25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aleway"/>
                <a:ea typeface="Raleway"/>
                <a:cs typeface="Raleway"/>
                <a:sym typeface="Raleway"/>
              </a:rPr>
              <a:t>Delivery Driver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6199632" y="3621800"/>
            <a:ext cx="25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aleway"/>
                <a:ea typeface="Raleway"/>
                <a:cs typeface="Raleway"/>
                <a:sym typeface="Raleway"/>
              </a:rPr>
              <a:t>Restaurant</a:t>
            </a:r>
            <a:endParaRPr b="1" sz="19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605975" y="2447675"/>
            <a:ext cx="27045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Main Goals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filter restaurants using multiple characteristics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place an individual order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place a group order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view food status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view food location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view reviews and ratings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rate delivery drivers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6195275" y="3912000"/>
            <a:ext cx="2788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Main Goals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receive a food order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accept a food order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alert driver and customer of food status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6076800" y="1267625"/>
            <a:ext cx="2525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Main Goals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receive a food delivery order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❖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To navigate a delivery order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</a:t>
            </a:r>
            <a:endParaRPr/>
          </a:p>
        </p:txBody>
      </p:sp>
      <p:sp>
        <p:nvSpPr>
          <p:cNvPr id="378" name="Google Shape;378;p32"/>
          <p:cNvSpPr txBox="1"/>
          <p:nvPr>
            <p:ph idx="1" type="subTitle"/>
          </p:nvPr>
        </p:nvSpPr>
        <p:spPr>
          <a:xfrm>
            <a:off x="724950" y="2621625"/>
            <a:ext cx="33009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evaluate the different app interfaces using recognized usability principles and provide insights for usability recommendations</a:t>
            </a:r>
            <a:endParaRPr/>
          </a:p>
        </p:txBody>
      </p:sp>
      <p:pic>
        <p:nvPicPr>
          <p:cNvPr id="379" name="Google Shape;3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187" y="1438313"/>
            <a:ext cx="3209734" cy="22668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47625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/>
        </p:nvSpPr>
        <p:spPr>
          <a:xfrm>
            <a:off x="3317809" y="3137375"/>
            <a:ext cx="2473200" cy="1308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Molly Kluck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First-year Master’s student in the Human Factors and Applied Cognition program at George Mason University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 b="36165" l="9998" r="9886" t="2087"/>
          <a:stretch/>
        </p:blipFill>
        <p:spPr>
          <a:xfrm>
            <a:off x="3656224" y="1169375"/>
            <a:ext cx="1865400" cy="181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4">
            <a:alphaModFix/>
          </a:blip>
          <a:srcRect b="0" l="17452" r="17452" t="0"/>
          <a:stretch/>
        </p:blipFill>
        <p:spPr>
          <a:xfrm>
            <a:off x="5191012" y="2386584"/>
            <a:ext cx="618300" cy="63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5" name="Google Shape;185;p15"/>
          <p:cNvSpPr/>
          <p:nvPr/>
        </p:nvSpPr>
        <p:spPr>
          <a:xfrm>
            <a:off x="805450" y="1170500"/>
            <a:ext cx="873600" cy="10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 txBox="1"/>
          <p:nvPr/>
        </p:nvSpPr>
        <p:spPr>
          <a:xfrm>
            <a:off x="393192" y="3137375"/>
            <a:ext cx="2473200" cy="1308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Chelsea Young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First-year Master’s student in the Human Factors and Applied Cognition program at George Mason University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5">
            <a:alphaModFix/>
          </a:blip>
          <a:srcRect b="2936" l="0" r="0" t="2936"/>
          <a:stretch/>
        </p:blipFill>
        <p:spPr>
          <a:xfrm>
            <a:off x="6514536" y="1170500"/>
            <a:ext cx="1865400" cy="1753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6">
            <a:alphaModFix/>
          </a:blip>
          <a:srcRect b="31771" l="4674" r="4383" t="2051"/>
          <a:stretch/>
        </p:blipFill>
        <p:spPr>
          <a:xfrm>
            <a:off x="696505" y="1171338"/>
            <a:ext cx="1866600" cy="181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/>
          <p:nvPr/>
        </p:nvSpPr>
        <p:spPr>
          <a:xfrm>
            <a:off x="6242425" y="3137375"/>
            <a:ext cx="2473200" cy="1308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Liam Kettle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First-year PhD student in the Human Factors and Applied Cognition program at George Mason University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552500" y="281100"/>
            <a:ext cx="849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Meeting Team Young Lucky Kettles</a:t>
            </a:r>
            <a:endParaRPr b="1" sz="3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1" name="Google Shape;1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2044" y="2388273"/>
            <a:ext cx="593400" cy="59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1208" y="2386584"/>
            <a:ext cx="618300" cy="61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/>
          <p:nvPr/>
        </p:nvSpPr>
        <p:spPr>
          <a:xfrm flipH="1">
            <a:off x="594360" y="2926080"/>
            <a:ext cx="757328" cy="416867"/>
          </a:xfrm>
          <a:prstGeom prst="flowChartInputOutput">
            <a:avLst/>
          </a:prstGeom>
          <a:solidFill>
            <a:srgbClr val="00FF00"/>
          </a:solidFill>
          <a:ln>
            <a:noFill/>
          </a:ln>
          <a:effectLst>
            <a:outerShdw blurRad="71438" rotWithShape="0" algn="bl" dir="2700000" dist="76200">
              <a:srgbClr val="00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 txBox="1"/>
          <p:nvPr>
            <p:ph type="title"/>
          </p:nvPr>
        </p:nvSpPr>
        <p:spPr>
          <a:xfrm>
            <a:off x="727650" y="568825"/>
            <a:ext cx="8252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- Nielsen’s 10 Heuristics</a:t>
            </a:r>
            <a:endParaRPr/>
          </a:p>
        </p:txBody>
      </p:sp>
      <p:sp>
        <p:nvSpPr>
          <p:cNvPr id="386" name="Google Shape;386;p33"/>
          <p:cNvSpPr txBox="1"/>
          <p:nvPr/>
        </p:nvSpPr>
        <p:spPr>
          <a:xfrm>
            <a:off x="1572768" y="1648100"/>
            <a:ext cx="306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Visibility of System Status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5715000" y="1648100"/>
            <a:ext cx="27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Recognition Rather Than Recall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33"/>
          <p:cNvSpPr/>
          <p:nvPr/>
        </p:nvSpPr>
        <p:spPr>
          <a:xfrm flipH="1">
            <a:off x="594360" y="1632100"/>
            <a:ext cx="757328" cy="416867"/>
          </a:xfrm>
          <a:prstGeom prst="flowChartInputOutput">
            <a:avLst/>
          </a:prstGeom>
          <a:solidFill>
            <a:srgbClr val="CC4125"/>
          </a:solidFill>
          <a:ln>
            <a:noFill/>
          </a:ln>
          <a:effectLst>
            <a:outerShdw blurRad="71438" rotWithShape="0" algn="bl" dir="2700000" dist="76200">
              <a:srgbClr val="A61C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 flipH="1">
            <a:off x="594360" y="2279604"/>
            <a:ext cx="757328" cy="416867"/>
          </a:xfrm>
          <a:prstGeom prst="flowChartInputOutput">
            <a:avLst/>
          </a:prstGeom>
          <a:solidFill>
            <a:srgbClr val="FF0000"/>
          </a:solidFill>
          <a:ln>
            <a:noFill/>
          </a:ln>
          <a:effectLst>
            <a:outerShdw blurRad="71438" rotWithShape="0" algn="bl" dir="2700000" dist="7620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 flipH="1">
            <a:off x="594360" y="3575304"/>
            <a:ext cx="757328" cy="416867"/>
          </a:xfrm>
          <a:prstGeom prst="flowChartInputOutpu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700000" dist="76200">
              <a:srgbClr val="FF99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 flipH="1">
            <a:off x="594360" y="4222117"/>
            <a:ext cx="757328" cy="416867"/>
          </a:xfrm>
          <a:prstGeom prst="flowChartInputOutput">
            <a:avLst/>
          </a:prstGeom>
          <a:solidFill>
            <a:srgbClr val="FFD966"/>
          </a:solidFill>
          <a:ln>
            <a:noFill/>
          </a:ln>
          <a:effectLst>
            <a:outerShdw blurRad="71438" rotWithShape="0" algn="bl" dir="2700000" dist="76200">
              <a:srgbClr val="FFD96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1572768" y="2180548"/>
            <a:ext cx="3943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Match between System 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and the Real World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1572768" y="2943088"/>
            <a:ext cx="233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User Control and Freedom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1572768" y="3590600"/>
            <a:ext cx="27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Consistency and Standards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1572768" y="4274550"/>
            <a:ext cx="19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Error Prevention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6" name="Google Shape;396;p33"/>
          <p:cNvSpPr/>
          <p:nvPr/>
        </p:nvSpPr>
        <p:spPr>
          <a:xfrm flipH="1">
            <a:off x="4735435" y="1632113"/>
            <a:ext cx="757328" cy="416867"/>
          </a:xfrm>
          <a:prstGeom prst="flowChartInputOutput">
            <a:avLst/>
          </a:prstGeom>
          <a:solidFill>
            <a:srgbClr val="000000"/>
          </a:solidFill>
          <a:ln>
            <a:noFill/>
          </a:ln>
          <a:effectLst>
            <a:outerShdw blurRad="71438" rotWithShape="0" algn="bl" dir="27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/>
          <p:nvPr/>
        </p:nvSpPr>
        <p:spPr>
          <a:xfrm flipH="1">
            <a:off x="4735435" y="2279617"/>
            <a:ext cx="757328" cy="416867"/>
          </a:xfrm>
          <a:prstGeom prst="flowChartInputOutput">
            <a:avLst/>
          </a:prstGeom>
          <a:solidFill>
            <a:srgbClr val="1155CC"/>
          </a:solidFill>
          <a:ln>
            <a:noFill/>
          </a:ln>
          <a:effectLst>
            <a:outerShdw blurRad="71438" rotWithShape="0" algn="bl" dir="2700000" dist="76200">
              <a:srgbClr val="1155C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 flipH="1">
            <a:off x="4735435" y="2927121"/>
            <a:ext cx="757328" cy="416867"/>
          </a:xfrm>
          <a:prstGeom prst="flowChartInputOutput">
            <a:avLst/>
          </a:prstGeom>
          <a:solidFill>
            <a:srgbClr val="6D9EEB"/>
          </a:solidFill>
          <a:ln>
            <a:noFill/>
          </a:ln>
          <a:effectLst>
            <a:outerShdw blurRad="71438" rotWithShape="0" algn="bl" dir="2700000" dist="76200">
              <a:srgbClr val="6D9EE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 flipH="1">
            <a:off x="4735435" y="3574626"/>
            <a:ext cx="757328" cy="416867"/>
          </a:xfrm>
          <a:prstGeom prst="flowChartInputOutput">
            <a:avLst/>
          </a:prstGeom>
          <a:solidFill>
            <a:srgbClr val="C9DAF8"/>
          </a:solidFill>
          <a:ln>
            <a:noFill/>
          </a:ln>
          <a:effectLst>
            <a:outerShdw blurRad="71438" rotWithShape="0" algn="bl" dir="2700000" dist="76200">
              <a:srgbClr val="A4C2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3"/>
          <p:cNvSpPr/>
          <p:nvPr/>
        </p:nvSpPr>
        <p:spPr>
          <a:xfrm flipH="1">
            <a:off x="4735435" y="4222130"/>
            <a:ext cx="757328" cy="416867"/>
          </a:xfrm>
          <a:prstGeom prst="flowChartInputOutput">
            <a:avLst/>
          </a:prstGeom>
          <a:solidFill>
            <a:srgbClr val="00FFFF"/>
          </a:solidFill>
          <a:ln>
            <a:noFill/>
          </a:ln>
          <a:effectLst>
            <a:outerShdw blurRad="71438" rotWithShape="0" algn="bl" dir="2700000" dist="76200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"/>
          <p:cNvSpPr txBox="1"/>
          <p:nvPr/>
        </p:nvSpPr>
        <p:spPr>
          <a:xfrm>
            <a:off x="5715000" y="2295600"/>
            <a:ext cx="27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Flexibility and Efficiency of Use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5715000" y="2943088"/>
            <a:ext cx="272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Aesthetic and Minimalist Design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5715000" y="3493775"/>
            <a:ext cx="2331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Recognize, Diagnose, and </a:t>
            </a:r>
            <a:endParaRPr b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Recover from Errors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5715000" y="4274550"/>
            <a:ext cx="228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Help and Documentation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714575" y="1586588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714575" y="2245288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714575" y="3547872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714575" y="2909950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727650" y="4206240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4864608" y="1586588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4864608" y="2245288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07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4864608" y="3547872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09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4864608" y="2909950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08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4877683" y="4206240"/>
            <a:ext cx="51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- Task 1: Pick a restaurant</a:t>
            </a:r>
            <a:endParaRPr/>
          </a:p>
        </p:txBody>
      </p:sp>
      <p:graphicFrame>
        <p:nvGraphicFramePr>
          <p:cNvPr id="420" name="Google Shape;420;p34"/>
          <p:cNvGraphicFramePr/>
          <p:nvPr/>
        </p:nvGraphicFramePr>
        <p:xfrm>
          <a:off x="800100" y="1549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1345050"/>
                <a:gridCol w="2509525"/>
                <a:gridCol w="2969300"/>
                <a:gridCol w="774750"/>
              </a:tblGrid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Heuristic(s) Violated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Severity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79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Finding a restaurant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4. Consistency and Standards,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Finding a restaurant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 Match Between System and Real World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7. Flexibility and Efficiency of Use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Finding a restaurant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---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1" name="Google Shape;421;p34"/>
          <p:cNvPicPr preferRelativeResize="0"/>
          <p:nvPr/>
        </p:nvPicPr>
        <p:blipFill rotWithShape="1">
          <a:blip r:embed="rId3">
            <a:alphaModFix/>
          </a:blip>
          <a:srcRect b="3177" l="6026" r="8852" t="7831"/>
          <a:stretch/>
        </p:blipFill>
        <p:spPr>
          <a:xfrm>
            <a:off x="1146875" y="2795700"/>
            <a:ext cx="700500" cy="7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 rotWithShape="1">
          <a:blip r:embed="rId4">
            <a:alphaModFix/>
          </a:blip>
          <a:srcRect b="11502" l="3229" r="4502" t="17"/>
          <a:stretch/>
        </p:blipFill>
        <p:spPr>
          <a:xfrm>
            <a:off x="1143000" y="3588675"/>
            <a:ext cx="766175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1958638"/>
            <a:ext cx="700500" cy="70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- Task 2: Select food</a:t>
            </a:r>
            <a:endParaRPr/>
          </a:p>
        </p:txBody>
      </p:sp>
      <p:graphicFrame>
        <p:nvGraphicFramePr>
          <p:cNvPr id="429" name="Google Shape;429;p35"/>
          <p:cNvGraphicFramePr/>
          <p:nvPr/>
        </p:nvGraphicFramePr>
        <p:xfrm>
          <a:off x="804672" y="1549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1347725"/>
                <a:gridCol w="2503850"/>
                <a:gridCol w="2975350"/>
                <a:gridCol w="776225"/>
              </a:tblGrid>
              <a:tr h="3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Heuristic(s) Violated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Severity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593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Selecting Food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 Match Between System and Real World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7. Flexibility and Efficiency of Use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Customizing Food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Selecting Food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7. Flexibility and Efficiency of Use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Customizing Food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----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Selecting Food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----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Customizing Food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0" name="Google Shape;430;p35"/>
          <p:cNvPicPr preferRelativeResize="0"/>
          <p:nvPr/>
        </p:nvPicPr>
        <p:blipFill rotWithShape="1">
          <a:blip r:embed="rId3">
            <a:alphaModFix/>
          </a:blip>
          <a:srcRect b="3177" l="6026" r="8852" t="7831"/>
          <a:stretch/>
        </p:blipFill>
        <p:spPr>
          <a:xfrm>
            <a:off x="1146875" y="3017520"/>
            <a:ext cx="700500" cy="7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 rotWithShape="1">
          <a:blip r:embed="rId4">
            <a:alphaModFix/>
          </a:blip>
          <a:srcRect b="11502" l="3229" r="4502" t="17"/>
          <a:stretch/>
        </p:blipFill>
        <p:spPr>
          <a:xfrm>
            <a:off x="1143000" y="3764280"/>
            <a:ext cx="766175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2055063"/>
            <a:ext cx="700500" cy="70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- T</a:t>
            </a:r>
            <a:r>
              <a:rPr lang="en"/>
              <a:t>ask 3: Reviewing and paying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8" name="Google Shape;438;p36"/>
          <p:cNvGraphicFramePr/>
          <p:nvPr/>
        </p:nvGraphicFramePr>
        <p:xfrm>
          <a:off x="804672" y="1549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1347725"/>
                <a:gridCol w="2503850"/>
                <a:gridCol w="2975350"/>
                <a:gridCol w="776225"/>
              </a:tblGrid>
              <a:tr h="35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Heuristic(s) Violated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Severity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593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Reviewing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 User Control and Freedom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Paying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4. Consistency and Standards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6. Recognition Instead of Recall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7. Flexibility and Efficiency of Use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Reviewing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Paying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4. Consistency and Standards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Reviewing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----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Paying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8. Aesthetic and Minimalist Design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90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3177" l="6026" r="8852" t="7831"/>
          <a:stretch/>
        </p:blipFill>
        <p:spPr>
          <a:xfrm>
            <a:off x="1146875" y="3405300"/>
            <a:ext cx="700500" cy="7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 rotWithShape="1">
          <a:blip r:embed="rId4">
            <a:alphaModFix/>
          </a:blip>
          <a:srcRect b="11502" l="3229" r="4502" t="17"/>
          <a:stretch/>
        </p:blipFill>
        <p:spPr>
          <a:xfrm>
            <a:off x="1143000" y="4151376"/>
            <a:ext cx="766175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2111038"/>
            <a:ext cx="700500" cy="70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- Task</a:t>
            </a:r>
            <a:r>
              <a:rPr lang="en"/>
              <a:t> 5: Rating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7" name="Google Shape;447;p37"/>
          <p:cNvGraphicFramePr/>
          <p:nvPr/>
        </p:nvGraphicFramePr>
        <p:xfrm>
          <a:off x="800100" y="1549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1345050"/>
                <a:gridCol w="2509525"/>
                <a:gridCol w="2969300"/>
                <a:gridCol w="774750"/>
              </a:tblGrid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Heuristic(s) Violated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Severity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79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Rating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No option provided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Rating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4. Consistency and Standards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5. Error Prevention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Rating</a:t>
                      </a:r>
                      <a:endParaRPr sz="1100"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4. Consistency and Standards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3177" l="6026" r="8852" t="7831"/>
          <a:stretch/>
        </p:blipFill>
        <p:spPr>
          <a:xfrm>
            <a:off x="1146875" y="2795700"/>
            <a:ext cx="700500" cy="7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b="11502" l="3229" r="4502" t="17"/>
          <a:stretch/>
        </p:blipFill>
        <p:spPr>
          <a:xfrm>
            <a:off x="1143000" y="3588675"/>
            <a:ext cx="766175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1958638"/>
            <a:ext cx="700500" cy="70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Summary</a:t>
            </a:r>
            <a:endParaRPr/>
          </a:p>
        </p:txBody>
      </p:sp>
      <p:sp>
        <p:nvSpPr>
          <p:cNvPr id="456" name="Google Shape;456;p38"/>
          <p:cNvSpPr txBox="1"/>
          <p:nvPr/>
        </p:nvSpPr>
        <p:spPr>
          <a:xfrm>
            <a:off x="600075" y="1500200"/>
            <a:ext cx="4211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Grubhub had highest usability violations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Lack of a functional rating system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Uber Eats outperformed its competitors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usability issues were found with tracking food; no need to prototype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Aesthetic and Design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most common violation; followed by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Consistency &amp; Standards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Flexibility &amp; Efficiency of Use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57" name="Google Shape;457;p38"/>
          <p:cNvGraphicFramePr/>
          <p:nvPr/>
        </p:nvGraphicFramePr>
        <p:xfrm>
          <a:off x="5241775" y="1388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998100"/>
                <a:gridCol w="1903375"/>
                <a:gridCol w="874925"/>
              </a:tblGrid>
              <a:tr h="44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App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 # of 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Heuristics Violated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Average </a:t>
                      </a:r>
                      <a:r>
                        <a:rPr b="1"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Severity</a:t>
                      </a:r>
                      <a:endParaRPr b="1"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2.17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1.67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0.83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8" name="Google Shape;458;p38"/>
          <p:cNvPicPr preferRelativeResize="0"/>
          <p:nvPr/>
        </p:nvPicPr>
        <p:blipFill rotWithShape="1">
          <a:blip r:embed="rId3">
            <a:alphaModFix/>
          </a:blip>
          <a:srcRect b="3177" l="6026" r="8852" t="7831"/>
          <a:stretch/>
        </p:blipFill>
        <p:spPr>
          <a:xfrm>
            <a:off x="5477575" y="2784850"/>
            <a:ext cx="700500" cy="7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8"/>
          <p:cNvPicPr preferRelativeResize="0"/>
          <p:nvPr/>
        </p:nvPicPr>
        <p:blipFill rotWithShape="1">
          <a:blip r:embed="rId4">
            <a:alphaModFix/>
          </a:blip>
          <a:srcRect b="11502" l="3229" r="4502" t="17"/>
          <a:stretch/>
        </p:blipFill>
        <p:spPr>
          <a:xfrm>
            <a:off x="5473700" y="3577825"/>
            <a:ext cx="766175" cy="7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700" y="1947788"/>
            <a:ext cx="700500" cy="70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062" y="2169175"/>
            <a:ext cx="2565175" cy="2585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61925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625" y="126100"/>
            <a:ext cx="965850" cy="97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2" name="Google Shape;472;p40"/>
          <p:cNvGraphicFramePr/>
          <p:nvPr/>
        </p:nvGraphicFramePr>
        <p:xfrm>
          <a:off x="505250" y="8145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{81427B21-3D91-4DA6-80BE-177DDFF6919D}</a:tableStyleId>
              </a:tblPr>
              <a:tblGrid>
                <a:gridCol w="2509525"/>
                <a:gridCol w="4876725"/>
              </a:tblGrid>
              <a:tr h="5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b="1" sz="15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Recommendations</a:t>
                      </a:r>
                      <a:endParaRPr b="1" sz="15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00FFFF"/>
                    </a:solidFill>
                  </a:tcPr>
                </a:tc>
              </a:tr>
              <a:tr h="59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Picking a Restaurant</a:t>
                      </a:r>
                      <a:endParaRPr b="1"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Consistent navigation controls and accessible multi-filter options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Customizable home screen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Selecting Food</a:t>
                      </a:r>
                      <a:endParaRPr b="1" sz="1300">
                        <a:solidFill>
                          <a:srgbClr val="07090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90B"/>
                        </a:buClr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Flexible and multi-search options to present restaurants by major food groups</a:t>
                      </a:r>
                      <a:endParaRPr b="1" sz="1200">
                        <a:solidFill>
                          <a:srgbClr val="07090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90B"/>
                        </a:buClr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Efficient navigation features that guide users back to previous step</a:t>
                      </a:r>
                      <a:endParaRPr b="1" sz="1200">
                        <a:solidFill>
                          <a:srgbClr val="07090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59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Reviewing and Paying</a:t>
                      </a:r>
                      <a:endParaRPr b="1" sz="1300">
                        <a:solidFill>
                          <a:srgbClr val="07090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90B"/>
                        </a:buClr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Aesthetic and minimalist design with scroll feature to view entire order</a:t>
                      </a:r>
                      <a:endParaRPr b="1" sz="1200">
                        <a:solidFill>
                          <a:srgbClr val="07090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90B"/>
                        </a:buClr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Efficient group order process that matches familiar social media practices</a:t>
                      </a:r>
                      <a:endParaRPr b="1" sz="1200">
                        <a:solidFill>
                          <a:srgbClr val="07090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  <a:tr h="59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Rating Food and Service</a:t>
                      </a:r>
                      <a:endParaRPr b="1" sz="1300">
                        <a:solidFill>
                          <a:srgbClr val="07090B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90B"/>
                        </a:buClr>
                        <a:buSzPts val="1200"/>
                        <a:buFont typeface="Lato"/>
                        <a:buChar char="●"/>
                      </a:pPr>
                      <a:r>
                        <a:rPr b="1" lang="en" sz="1200">
                          <a:solidFill>
                            <a:srgbClr val="07090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Consistent and concise design to review food and service</a:t>
                      </a:r>
                      <a:endParaRPr b="1" sz="1200">
                        <a:solidFill>
                          <a:srgbClr val="07090B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73" name="Google Shape;473;p40"/>
          <p:cNvSpPr txBox="1"/>
          <p:nvPr>
            <p:ph idx="4294967295" type="title"/>
          </p:nvPr>
        </p:nvSpPr>
        <p:spPr>
          <a:xfrm>
            <a:off x="505250" y="126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RoadRunner - Recommendations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RoadRunner</a:t>
            </a:r>
            <a:endParaRPr/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75" y="910500"/>
            <a:ext cx="4362300" cy="3322500"/>
          </a:xfrm>
          <a:prstGeom prst="ellipse">
            <a:avLst/>
          </a:prstGeom>
          <a:noFill/>
          <a:ln>
            <a:noFill/>
          </a:ln>
          <a:effectLst>
            <a:outerShdw blurRad="128588" rotWithShape="0" algn="bl" dir="5400000" dist="200025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RoadRunner</a:t>
            </a:r>
            <a:endParaRPr/>
          </a:p>
        </p:txBody>
      </p:sp>
      <p:pic>
        <p:nvPicPr>
          <p:cNvPr id="485" name="Google Shape;4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325" y="1280160"/>
            <a:ext cx="1904796" cy="33832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86" name="Google Shape;4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757" y="1280160"/>
            <a:ext cx="1920240" cy="33832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87" name="Google Shape;48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075" y="1280160"/>
            <a:ext cx="1899703" cy="33832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727800" y="315750"/>
            <a:ext cx="7688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Agenda</a:t>
            </a:r>
            <a:endParaRPr/>
          </a:p>
        </p:txBody>
      </p:sp>
      <p:sp>
        <p:nvSpPr>
          <p:cNvPr id="198" name="Google Shape;198;p16"/>
          <p:cNvSpPr txBox="1"/>
          <p:nvPr/>
        </p:nvSpPr>
        <p:spPr>
          <a:xfrm>
            <a:off x="815675" y="1500000"/>
            <a:ext cx="3942000" cy="34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❖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Methods 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➢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Personas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➢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Task Analysis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➢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 Analysis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➢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Context Analysis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➢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Heuristic Evaluation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❖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❖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❖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Steps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➢"/>
            </a:pPr>
            <a:r>
              <a:rPr b="1"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802" y="843525"/>
            <a:ext cx="252412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126" y="3029775"/>
            <a:ext cx="1776300" cy="177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082" y="1032900"/>
            <a:ext cx="2444425" cy="25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400" y="2981649"/>
            <a:ext cx="1655100" cy="126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RoadRunner</a:t>
            </a:r>
            <a:endParaRPr/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36" y="1280160"/>
            <a:ext cx="1901952" cy="33832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94" name="Google Shape;4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904" y="1280160"/>
            <a:ext cx="1917192" cy="33832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95" name="Google Shape;4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504" y="1280160"/>
            <a:ext cx="1901952" cy="33832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36" y="1280160"/>
            <a:ext cx="1901952" cy="33832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sp>
        <p:nvSpPr>
          <p:cNvPr id="501" name="Google Shape;501;p44"/>
          <p:cNvSpPr txBox="1"/>
          <p:nvPr>
            <p:ph type="title"/>
          </p:nvPr>
        </p:nvSpPr>
        <p:spPr>
          <a:xfrm>
            <a:off x="727650" y="568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RoadRunner</a:t>
            </a:r>
            <a:endParaRPr/>
          </a:p>
        </p:txBody>
      </p:sp>
      <p:pic>
        <p:nvPicPr>
          <p:cNvPr id="502" name="Google Shape;5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904" y="1280160"/>
            <a:ext cx="1920240" cy="33832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503" name="Google Shape;5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504" y="1280160"/>
            <a:ext cx="1901952" cy="33832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 system</a:t>
            </a:r>
            <a:endParaRPr/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650" y="1433125"/>
            <a:ext cx="2985000" cy="29850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80975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/>
          <p:nvPr>
            <p:ph type="title"/>
          </p:nvPr>
        </p:nvSpPr>
        <p:spPr>
          <a:xfrm>
            <a:off x="729450" y="864300"/>
            <a:ext cx="35634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 from different </a:t>
            </a:r>
            <a:r>
              <a:rPr lang="en"/>
              <a:t>restaurants</a:t>
            </a:r>
            <a:r>
              <a:rPr lang="en"/>
              <a:t> in the same 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(close-proximity restaurant ordering)</a:t>
            </a:r>
            <a:endParaRPr/>
          </a:p>
        </p:txBody>
      </p:sp>
      <p:pic>
        <p:nvPicPr>
          <p:cNvPr id="520" name="Google Shape;520;p47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4406027" y="763800"/>
            <a:ext cx="4179225" cy="3615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133350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729450" y="864300"/>
            <a:ext cx="35979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able to filter restaurants based on review tags.</a:t>
            </a:r>
            <a:endParaRPr/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350" y="1301038"/>
            <a:ext cx="4235700" cy="2541425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80975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213" name="Google Shape;213;p18"/>
          <p:cNvSpPr txBox="1"/>
          <p:nvPr>
            <p:ph idx="1" type="subTitle"/>
          </p:nvPr>
        </p:nvSpPr>
        <p:spPr>
          <a:xfrm>
            <a:off x="724950" y="2158175"/>
            <a:ext cx="33009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 are marketing and usability techniques where a “personality” is created for the use of a product designer to base their product design off of. This helps product designers get in the shoes of their users.</a:t>
            </a:r>
            <a:endParaRPr/>
          </a:p>
        </p:txBody>
      </p:sp>
      <p:sp>
        <p:nvSpPr>
          <p:cNvPr id="214" name="Google Shape;214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826" y="132663"/>
            <a:ext cx="3727198" cy="487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38100">
              <a:schemeClr val="accent5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221" name="Google Shape;221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68" y="137160"/>
            <a:ext cx="3730752" cy="48737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66675">
              <a:schemeClr val="accent5">
                <a:alpha val="50000"/>
              </a:schemeClr>
            </a:outerShdw>
          </a:effectLst>
        </p:spPr>
      </p:pic>
      <p:sp>
        <p:nvSpPr>
          <p:cNvPr id="223" name="Google Shape;223;p19"/>
          <p:cNvSpPr txBox="1"/>
          <p:nvPr>
            <p:ph idx="1" type="subTitle"/>
          </p:nvPr>
        </p:nvSpPr>
        <p:spPr>
          <a:xfrm>
            <a:off x="724950" y="2158175"/>
            <a:ext cx="33009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 are marketing and usability techniques where a “personality” is created for the use of a product designer to base their product design off of. This helps product designers get in the shoes of their users.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229" name="Google Shape;22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68" y="137160"/>
            <a:ext cx="3730752" cy="48737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66675">
              <a:schemeClr val="accent5">
                <a:alpha val="50000"/>
              </a:schemeClr>
            </a:outerShdw>
          </a:effectLst>
        </p:spPr>
      </p:pic>
      <p:sp>
        <p:nvSpPr>
          <p:cNvPr id="231" name="Google Shape;231;p20"/>
          <p:cNvSpPr txBox="1"/>
          <p:nvPr>
            <p:ph idx="1" type="subTitle"/>
          </p:nvPr>
        </p:nvSpPr>
        <p:spPr>
          <a:xfrm>
            <a:off x="724950" y="2158175"/>
            <a:ext cx="33009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 are marketing and usability techniques where a “personality” is created for the use of a product designer to base their product design off of. This helps product designers get in the shoes of their users.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/>
          </a:blip>
          <a:srcRect b="0" l="3744" r="0" t="21550"/>
          <a:stretch/>
        </p:blipFill>
        <p:spPr>
          <a:xfrm>
            <a:off x="4724400" y="373850"/>
            <a:ext cx="4326250" cy="4465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14300">
              <a:schemeClr val="accent5">
                <a:alpha val="50000"/>
              </a:schemeClr>
            </a:outerShdw>
          </a:effectLst>
        </p:spPr>
      </p:pic>
      <p:sp>
        <p:nvSpPr>
          <p:cNvPr id="237" name="Google Shape;237;p21"/>
          <p:cNvSpPr txBox="1"/>
          <p:nvPr>
            <p:ph type="title"/>
          </p:nvPr>
        </p:nvSpPr>
        <p:spPr>
          <a:xfrm>
            <a:off x="655000" y="1318650"/>
            <a:ext cx="3300900" cy="1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Task Analysis for ordering food in RoadRunner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652000" y="2625450"/>
            <a:ext cx="3306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Assumptions: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Have app opened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Have fun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Have a cell phone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Access wifi/wireless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Have a credit card with sufficient funds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Like Food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Be hungry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Have an account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Be in a stationary location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Have a 2nd hungry person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925" y="1318650"/>
            <a:ext cx="4280633" cy="287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766975" y="257175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Understand and capitalize on competitor strengths (and weaknesses) to enhance our personal application strategy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700" y="2316199"/>
            <a:ext cx="324600" cy="32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424" y="2382900"/>
            <a:ext cx="495600" cy="37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00FFFF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